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9" r:id="rId5"/>
    <p:sldId id="280" r:id="rId6"/>
    <p:sldId id="270" r:id="rId7"/>
    <p:sldId id="281" r:id="rId8"/>
    <p:sldId id="271" r:id="rId9"/>
    <p:sldId id="278" r:id="rId10"/>
    <p:sldId id="275" r:id="rId11"/>
    <p:sldId id="283" r:id="rId12"/>
    <p:sldId id="282" r:id="rId13"/>
    <p:sldId id="284" r:id="rId14"/>
    <p:sldId id="285" r:id="rId15"/>
    <p:sldId id="286"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007E"/>
    <a:srgbClr val="5590CF"/>
    <a:srgbClr val="00B6CD"/>
    <a:srgbClr val="0090FE"/>
    <a:srgbClr val="4FCE57"/>
    <a:srgbClr val="4BC152"/>
    <a:srgbClr val="0084A6"/>
    <a:srgbClr val="44A94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snapToObjects="1">
      <p:cViewPr varScale="1">
        <p:scale>
          <a:sx n="70" d="100"/>
          <a:sy n="70" d="100"/>
        </p:scale>
        <p:origin x="1810" y="2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D728701E-CAF4-4159-9B3E-41C86DFFA30D}" type="datetimeFigureOut">
              <a:rPr lang="en-US" smtClean="0"/>
              <a:t>1/27/2025</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D728701E-CAF4-4159-9B3E-41C86DFFA30D}" type="datetimeFigureOut">
              <a:rPr lang="en-US" smtClean="0"/>
              <a:t>1/27/2025</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a:t>Drag picture to placeholder or click icon to add</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a:t>Drag picture to placeholder or click icon to add</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D728701E-CAF4-4159-9B3E-41C86DFFA30D}" type="datetimeFigureOut">
              <a:rPr lang="en-US" smtClean="0"/>
              <a:t>1/27/2025</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162F1D00-BD13-4404-86B0-79703945A0A7}" type="slidenum">
              <a:rPr lang="en-US" smtClean="0"/>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D728701E-CAF4-4159-9B3E-41C86DFFA30D}" type="datetimeFigureOut">
              <a:rPr lang="en-US" smtClean="0"/>
              <a:t>1/27/2025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F1D00-BD13-4404-86B0-79703945A0A7}" type="slidenum">
              <a:rPr lang="en-US" smtClean="0"/>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1/27/2025</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162F1D00-BD13-4404-86B0-79703945A0A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5" name="Date Placeholder 4"/>
          <p:cNvSpPr>
            <a:spLocks noGrp="1"/>
          </p:cNvSpPr>
          <p:nvPr>
            <p:ph type="dt" sz="half" idx="10"/>
          </p:nvPr>
        </p:nvSpPr>
        <p:spPr/>
        <p:txBody>
          <a:bodyPr/>
          <a:lstStyle/>
          <a:p>
            <a:fld id="{D728701E-CAF4-4159-9B3E-41C86DFFA30D}" type="datetimeFigureOut">
              <a:rPr lang="en-US" smtClean="0"/>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D728701E-CAF4-4159-9B3E-41C86DFFA30D}" type="datetimeFigureOut">
              <a:rPr lang="en-US" smtClean="0"/>
              <a:t>1/27/2025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D728701E-CAF4-4159-9B3E-41C86DFFA30D}" type="datetimeFigureOut">
              <a:rPr lang="en-US" smtClean="0"/>
              <a:t>1/27/2025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D728701E-CAF4-4159-9B3E-41C86DFFA30D}" type="datetimeFigureOut">
              <a:rPr lang="en-US" smtClean="0"/>
              <a:t>1/27/2025</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D728701E-CAF4-4159-9B3E-41C86DFFA30D}" type="datetimeFigureOut">
              <a:rPr lang="en-US" smtClean="0"/>
              <a:t>1/27/2025</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728701E-CAF4-4159-9B3E-41C86DFFA30D}" type="datetimeFigureOut">
              <a:rPr lang="en-US" smtClean="0"/>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D728701E-CAF4-4159-9B3E-41C86DFFA30D}" type="datetimeFigureOut">
              <a:rPr lang="en-US" smtClean="0"/>
              <a:t>1/27/2025</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a:t>Drag picture to placeholder or click icon to add</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a:t>Drag picture to placeholder or click icon to add</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D728701E-CAF4-4159-9B3E-41C86DFFA30D}" type="datetimeFigureOut">
              <a:rPr lang="en-US" smtClean="0"/>
              <a:t>1/27/2025</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a:t>Drag picture to placeholder or click icon to add</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a:t>Drag picture to placeholder or click icon to add</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D728701E-CAF4-4159-9B3E-41C86DFFA30D}" type="datetimeFigureOut">
              <a:rPr lang="en-US" smtClean="0"/>
              <a:t>1/27/2025</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a:t>Drag picture to placeholder or click icon to add</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a:t>Drag picture to placeholder or click icon to add</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D728701E-CAF4-4159-9B3E-41C86DFFA30D}" type="datetimeFigureOut">
              <a:rPr lang="en-US" smtClean="0"/>
              <a:t>1/27/2025</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162F1D00-BD13-4404-86B0-79703945A0A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1074" y="4624668"/>
            <a:ext cx="8558126" cy="933450"/>
          </a:xfrm>
        </p:spPr>
        <p:txBody>
          <a:bodyPr>
            <a:normAutofit fontScale="90000"/>
          </a:bodyPr>
          <a:lstStyle/>
          <a:p>
            <a:pPr algn="ctr"/>
            <a:r>
              <a:rPr lang="en-US" sz="4400" b="1" dirty="0"/>
              <a:t>Intellectual Risk Taking </a:t>
            </a:r>
            <a:br>
              <a:rPr lang="en-US" dirty="0"/>
            </a:br>
            <a:br>
              <a:rPr lang="en-US" dirty="0"/>
            </a:br>
            <a:endParaRPr lang="en-US" dirty="0"/>
          </a:p>
        </p:txBody>
      </p:sp>
      <p:sp>
        <p:nvSpPr>
          <p:cNvPr id="3" name="Subtitle 2"/>
          <p:cNvSpPr>
            <a:spLocks noGrp="1"/>
          </p:cNvSpPr>
          <p:nvPr>
            <p:ph type="subTitle" idx="1"/>
          </p:nvPr>
        </p:nvSpPr>
        <p:spPr>
          <a:xfrm>
            <a:off x="4493941" y="5562599"/>
            <a:ext cx="4345259" cy="748553"/>
          </a:xfrm>
        </p:spPr>
        <p:txBody>
          <a:bodyPr>
            <a:normAutofit/>
          </a:bodyPr>
          <a:lstStyle/>
          <a:p>
            <a:r>
              <a:rPr lang="en-US" dirty="0"/>
              <a:t>Charlotte Annie, Professional Writing Consultant</a:t>
            </a:r>
          </a:p>
          <a:p>
            <a:r>
              <a:rPr lang="en-US" dirty="0"/>
              <a:t>University of Colorado Denver </a:t>
            </a:r>
          </a:p>
        </p:txBody>
      </p:sp>
      <p:sp>
        <p:nvSpPr>
          <p:cNvPr id="7" name="TextBox 6"/>
          <p:cNvSpPr txBox="1"/>
          <p:nvPr/>
        </p:nvSpPr>
        <p:spPr>
          <a:xfrm>
            <a:off x="4601278" y="3127865"/>
            <a:ext cx="2123667" cy="461665"/>
          </a:xfrm>
          <a:prstGeom prst="rect">
            <a:avLst/>
          </a:prstGeom>
          <a:noFill/>
        </p:spPr>
        <p:txBody>
          <a:bodyPr wrap="square" rtlCol="0">
            <a:spAutoFit/>
          </a:bodyPr>
          <a:lstStyle/>
          <a:p>
            <a:pPr algn="ctr"/>
            <a:r>
              <a:rPr lang="en-US" sz="2400" b="1" dirty="0">
                <a:solidFill>
                  <a:schemeClr val="bg1"/>
                </a:solidFill>
              </a:rPr>
              <a:t>Mindset</a:t>
            </a:r>
          </a:p>
        </p:txBody>
      </p:sp>
      <p:sp>
        <p:nvSpPr>
          <p:cNvPr id="8" name="TextBox 7"/>
          <p:cNvSpPr txBox="1"/>
          <p:nvPr/>
        </p:nvSpPr>
        <p:spPr>
          <a:xfrm>
            <a:off x="6949555" y="3155690"/>
            <a:ext cx="1762929" cy="461665"/>
          </a:xfrm>
          <a:prstGeom prst="rect">
            <a:avLst/>
          </a:prstGeom>
          <a:noFill/>
        </p:spPr>
        <p:txBody>
          <a:bodyPr wrap="square" rtlCol="0">
            <a:spAutoFit/>
          </a:bodyPr>
          <a:lstStyle/>
          <a:p>
            <a:pPr algn="ctr"/>
            <a:r>
              <a:rPr lang="en-US" sz="2400" b="1" dirty="0">
                <a:solidFill>
                  <a:srgbClr val="FFFFFF"/>
                </a:solidFill>
              </a:rPr>
              <a:t>Reflection</a:t>
            </a:r>
          </a:p>
        </p:txBody>
      </p:sp>
      <p:sp>
        <p:nvSpPr>
          <p:cNvPr id="5" name="TextBox 4"/>
          <p:cNvSpPr txBox="1"/>
          <p:nvPr/>
        </p:nvSpPr>
        <p:spPr>
          <a:xfrm>
            <a:off x="4760777" y="1115122"/>
            <a:ext cx="1845506" cy="461665"/>
          </a:xfrm>
          <a:prstGeom prst="rect">
            <a:avLst/>
          </a:prstGeom>
          <a:noFill/>
        </p:spPr>
        <p:txBody>
          <a:bodyPr wrap="square" rtlCol="0">
            <a:spAutoFit/>
          </a:bodyPr>
          <a:lstStyle/>
          <a:p>
            <a:pPr algn="ctr"/>
            <a:r>
              <a:rPr lang="en-US" sz="2400" b="1" dirty="0">
                <a:solidFill>
                  <a:schemeClr val="bg1"/>
                </a:solidFill>
              </a:rPr>
              <a:t>Creativity</a:t>
            </a:r>
          </a:p>
        </p:txBody>
      </p:sp>
      <p:sp>
        <p:nvSpPr>
          <p:cNvPr id="6" name="TextBox 5"/>
          <p:cNvSpPr txBox="1"/>
          <p:nvPr/>
        </p:nvSpPr>
        <p:spPr>
          <a:xfrm>
            <a:off x="6873411" y="1115122"/>
            <a:ext cx="1965789" cy="461665"/>
          </a:xfrm>
          <a:prstGeom prst="rect">
            <a:avLst/>
          </a:prstGeom>
          <a:noFill/>
        </p:spPr>
        <p:txBody>
          <a:bodyPr wrap="square" rtlCol="0">
            <a:spAutoFit/>
          </a:bodyPr>
          <a:lstStyle/>
          <a:p>
            <a:pPr algn="ctr"/>
            <a:r>
              <a:rPr lang="en-US" sz="2400" b="1" dirty="0">
                <a:solidFill>
                  <a:schemeClr val="bg1"/>
                </a:solidFill>
              </a:rPr>
              <a:t>Inclusivity</a:t>
            </a:r>
          </a:p>
        </p:txBody>
      </p:sp>
      <p:pic>
        <p:nvPicPr>
          <p:cNvPr id="12" name="Picture 1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28200" y="780585"/>
            <a:ext cx="4632577" cy="2955074"/>
          </a:xfrm>
          <a:prstGeom prst="rect">
            <a:avLst/>
          </a:prstGeom>
        </p:spPr>
      </p:pic>
    </p:spTree>
    <p:extLst>
      <p:ext uri="{BB962C8B-B14F-4D97-AF65-F5344CB8AC3E}">
        <p14:creationId xmlns:p14="http://schemas.microsoft.com/office/powerpoint/2010/main" val="3508823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84094"/>
            <a:ext cx="7556313" cy="995385"/>
          </a:xfrm>
        </p:spPr>
        <p:txBody>
          <a:bodyPr/>
          <a:lstStyle/>
          <a:p>
            <a:pPr algn="ctr"/>
            <a:r>
              <a:rPr lang="en-US" sz="3200" b="1" dirty="0"/>
              <a:t>Take Intellectual Risks</a:t>
            </a:r>
          </a:p>
        </p:txBody>
      </p:sp>
      <p:sp>
        <p:nvSpPr>
          <p:cNvPr id="3" name="Content Placeholder 2"/>
          <p:cNvSpPr>
            <a:spLocks noGrp="1"/>
          </p:cNvSpPr>
          <p:nvPr>
            <p:ph idx="1"/>
          </p:nvPr>
        </p:nvSpPr>
        <p:spPr>
          <a:xfrm>
            <a:off x="662860" y="1479479"/>
            <a:ext cx="7556313" cy="4903539"/>
          </a:xfrm>
        </p:spPr>
        <p:txBody>
          <a:bodyPr>
            <a:normAutofit/>
          </a:bodyPr>
          <a:lstStyle/>
          <a:p>
            <a:pPr marL="0" indent="0">
              <a:buNone/>
            </a:pPr>
            <a:endParaRPr lang="en-US" sz="2400" dirty="0"/>
          </a:p>
          <a:p>
            <a:pPr marL="0" indent="0">
              <a:buNone/>
            </a:pPr>
            <a:endParaRPr lang="en-US" sz="2400" dirty="0"/>
          </a:p>
          <a:p>
            <a:r>
              <a:rPr lang="en-US" sz="2400" dirty="0"/>
              <a:t>Explore new ideas without the fear of failure</a:t>
            </a:r>
          </a:p>
          <a:p>
            <a:r>
              <a:rPr lang="en-US" sz="2400" dirty="0"/>
              <a:t>Ask questions</a:t>
            </a:r>
          </a:p>
          <a:p>
            <a:r>
              <a:rPr lang="en-US" sz="2400" dirty="0"/>
              <a:t>Value inquiry, as well as knowledge</a:t>
            </a:r>
          </a:p>
          <a:p>
            <a:r>
              <a:rPr lang="en-US" sz="2400" dirty="0"/>
              <a:t>Collaborate with others</a:t>
            </a:r>
          </a:p>
          <a:p>
            <a:r>
              <a:rPr lang="en-US" sz="2400" dirty="0"/>
              <a:t>Take ownership of your learning</a:t>
            </a:r>
          </a:p>
          <a:p>
            <a:r>
              <a:rPr lang="en-US" sz="2400" dirty="0"/>
              <a:t>Persevere in the face of challenge </a:t>
            </a:r>
          </a:p>
          <a:p>
            <a:endParaRPr lang="en-US" sz="2400" dirty="0"/>
          </a:p>
        </p:txBody>
      </p:sp>
      <p:pic>
        <p:nvPicPr>
          <p:cNvPr id="5" name="Picture 4">
            <a:extLst>
              <a:ext uri="{FF2B5EF4-FFF2-40B4-BE49-F238E27FC236}">
                <a16:creationId xmlns:a16="http://schemas.microsoft.com/office/drawing/2014/main" id="{FE13BA52-D822-C54E-9B1F-CD1A193DDBA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276630" y="1407560"/>
            <a:ext cx="2935829" cy="1371600"/>
          </a:xfrm>
          <a:prstGeom prst="rect">
            <a:avLst/>
          </a:prstGeom>
        </p:spPr>
      </p:pic>
    </p:spTree>
    <p:extLst>
      <p:ext uri="{BB962C8B-B14F-4D97-AF65-F5344CB8AC3E}">
        <p14:creationId xmlns:p14="http://schemas.microsoft.com/office/powerpoint/2010/main" val="2673388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84094"/>
            <a:ext cx="7556313" cy="1057030"/>
          </a:xfrm>
        </p:spPr>
        <p:txBody>
          <a:bodyPr/>
          <a:lstStyle/>
          <a:p>
            <a:pPr algn="ctr"/>
            <a:r>
              <a:rPr lang="en-US" sz="3200" b="1" dirty="0"/>
              <a:t>Encourage Intellectual Risk Taking</a:t>
            </a:r>
            <a:endParaRPr lang="en-US" sz="3200" b="1" dirty="0">
              <a:solidFill>
                <a:srgbClr val="5D007E"/>
              </a:solidFill>
            </a:endParaRPr>
          </a:p>
        </p:txBody>
      </p:sp>
      <p:sp>
        <p:nvSpPr>
          <p:cNvPr id="3" name="Content Placeholder 2"/>
          <p:cNvSpPr>
            <a:spLocks noGrp="1"/>
          </p:cNvSpPr>
          <p:nvPr>
            <p:ph idx="1"/>
          </p:nvPr>
        </p:nvSpPr>
        <p:spPr>
          <a:xfrm>
            <a:off x="498473" y="1619892"/>
            <a:ext cx="7556313" cy="4671190"/>
          </a:xfrm>
        </p:spPr>
        <p:txBody>
          <a:bodyPr>
            <a:normAutofit/>
          </a:bodyPr>
          <a:lstStyle/>
          <a:p>
            <a:r>
              <a:rPr lang="en-US" sz="2400" dirty="0"/>
              <a:t>Foster an environment that supports independent thinking.</a:t>
            </a:r>
          </a:p>
          <a:p>
            <a:r>
              <a:rPr lang="en-US" sz="2400" dirty="0"/>
              <a:t>Provide low stakes opportunities where it’s OK to fail.</a:t>
            </a:r>
          </a:p>
          <a:p>
            <a:r>
              <a:rPr lang="en-US" sz="2400" dirty="0"/>
              <a:t>Ask open ended questions and do not advocate solutions.</a:t>
            </a:r>
          </a:p>
          <a:p>
            <a:r>
              <a:rPr lang="en-US" sz="2400" dirty="0"/>
              <a:t>Encourage peer-based learning.</a:t>
            </a:r>
          </a:p>
          <a:p>
            <a:r>
              <a:rPr lang="en-US" sz="2400" dirty="0"/>
              <a:t>Create an inclusive environment. </a:t>
            </a:r>
          </a:p>
          <a:p>
            <a:endParaRPr lang="en-US" sz="2400" dirty="0"/>
          </a:p>
        </p:txBody>
      </p:sp>
    </p:spTree>
    <p:extLst>
      <p:ext uri="{BB962C8B-B14F-4D97-AF65-F5344CB8AC3E}">
        <p14:creationId xmlns:p14="http://schemas.microsoft.com/office/powerpoint/2010/main" val="1777504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8212" y="678093"/>
            <a:ext cx="7656575" cy="924675"/>
          </a:xfrm>
        </p:spPr>
        <p:txBody>
          <a:bodyPr/>
          <a:lstStyle/>
          <a:p>
            <a:r>
              <a:rPr lang="en-US" sz="2800" b="1" dirty="0">
                <a:solidFill>
                  <a:srgbClr val="0070C0"/>
                </a:solidFill>
              </a:rPr>
              <a:t>Foster an environment that supports independent thinking. </a:t>
            </a:r>
          </a:p>
        </p:txBody>
      </p:sp>
      <p:sp>
        <p:nvSpPr>
          <p:cNvPr id="3" name="Content Placeholder 2"/>
          <p:cNvSpPr>
            <a:spLocks noGrp="1"/>
          </p:cNvSpPr>
          <p:nvPr>
            <p:ph idx="1"/>
          </p:nvPr>
        </p:nvSpPr>
        <p:spPr>
          <a:xfrm>
            <a:off x="448342" y="1931541"/>
            <a:ext cx="7556313" cy="4520630"/>
          </a:xfrm>
        </p:spPr>
        <p:txBody>
          <a:bodyPr>
            <a:normAutofit/>
          </a:bodyPr>
          <a:lstStyle/>
          <a:p>
            <a:pPr lvl="1"/>
            <a:r>
              <a:rPr lang="en-US" sz="2400" dirty="0">
                <a:solidFill>
                  <a:srgbClr val="5590CF"/>
                </a:solidFill>
              </a:rPr>
              <a:t>Encourage consultants to act, rather than be acted upon, by asking them to do their thinking, talking, and naming for themselves. </a:t>
            </a:r>
          </a:p>
          <a:p>
            <a:pPr lvl="1"/>
            <a:r>
              <a:rPr lang="en-US" sz="2400" dirty="0">
                <a:solidFill>
                  <a:srgbClr val="5590CF"/>
                </a:solidFill>
              </a:rPr>
              <a:t>Ask that leadership have a clear, distinct role—allowing consultants to take ownership of their actions and decisions. </a:t>
            </a:r>
          </a:p>
          <a:p>
            <a:pPr lvl="1"/>
            <a:r>
              <a:rPr lang="en-US" sz="2400" dirty="0">
                <a:solidFill>
                  <a:srgbClr val="5590CF"/>
                </a:solidFill>
              </a:rPr>
              <a:t>Ask consultants to voice their opinions openly, as well as support and defend their conclusions. </a:t>
            </a:r>
          </a:p>
          <a:p>
            <a:pPr lvl="1"/>
            <a:endParaRPr lang="en-US" sz="2400" dirty="0">
              <a:solidFill>
                <a:srgbClr val="5590CF"/>
              </a:solidFill>
            </a:endParaRPr>
          </a:p>
          <a:p>
            <a:pPr lvl="1"/>
            <a:endParaRPr lang="en-US" sz="2400" dirty="0">
              <a:solidFill>
                <a:srgbClr val="5590CF"/>
              </a:solidFill>
            </a:endParaRPr>
          </a:p>
          <a:p>
            <a:pPr lvl="1"/>
            <a:endParaRPr lang="en-US" sz="2400" dirty="0">
              <a:solidFill>
                <a:srgbClr val="5590CF"/>
              </a:solidFill>
            </a:endParaRPr>
          </a:p>
          <a:p>
            <a:pPr lvl="1"/>
            <a:endParaRPr lang="en-US" sz="2400" dirty="0">
              <a:solidFill>
                <a:srgbClr val="5590CF"/>
              </a:solidFill>
            </a:endParaRPr>
          </a:p>
          <a:p>
            <a:pPr lvl="1"/>
            <a:endParaRPr lang="en-US" sz="2400" dirty="0">
              <a:solidFill>
                <a:srgbClr val="5590CF"/>
              </a:solidFill>
            </a:endParaRPr>
          </a:p>
          <a:p>
            <a:pPr lvl="1"/>
            <a:endParaRPr lang="en-US" sz="2400" dirty="0">
              <a:solidFill>
                <a:srgbClr val="5590CF"/>
              </a:solidFill>
            </a:endParaRPr>
          </a:p>
          <a:p>
            <a:pPr marL="228600" lvl="1" indent="0">
              <a:buNone/>
            </a:pPr>
            <a:endParaRPr lang="en-US" sz="2400" dirty="0">
              <a:solidFill>
                <a:srgbClr val="5590CF"/>
              </a:solidFill>
            </a:endParaRPr>
          </a:p>
          <a:p>
            <a:pPr lvl="1"/>
            <a:endParaRPr lang="en-US" sz="2400" dirty="0">
              <a:solidFill>
                <a:srgbClr val="5590CF"/>
              </a:solidFill>
            </a:endParaRPr>
          </a:p>
        </p:txBody>
      </p:sp>
    </p:spTree>
    <p:extLst>
      <p:ext uri="{BB962C8B-B14F-4D97-AF65-F5344CB8AC3E}">
        <p14:creationId xmlns:p14="http://schemas.microsoft.com/office/powerpoint/2010/main" val="3486697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3AC39-323A-5E4F-82E7-822B12C1013E}"/>
              </a:ext>
            </a:extLst>
          </p:cNvPr>
          <p:cNvSpPr>
            <a:spLocks noGrp="1"/>
          </p:cNvSpPr>
          <p:nvPr>
            <p:ph type="title"/>
          </p:nvPr>
        </p:nvSpPr>
        <p:spPr>
          <a:xfrm>
            <a:off x="498474" y="484094"/>
            <a:ext cx="7556313" cy="913191"/>
          </a:xfrm>
        </p:spPr>
        <p:txBody>
          <a:bodyPr/>
          <a:lstStyle/>
          <a:p>
            <a:r>
              <a:rPr lang="en-US" sz="2800" b="1" dirty="0">
                <a:solidFill>
                  <a:srgbClr val="0070C0"/>
                </a:solidFill>
              </a:rPr>
              <a:t>Foster an environment that supports independent thinking. </a:t>
            </a:r>
            <a:endParaRPr lang="en-US" sz="2800" dirty="0"/>
          </a:p>
        </p:txBody>
      </p:sp>
      <p:pic>
        <p:nvPicPr>
          <p:cNvPr id="9" name="Content Placeholder 8">
            <a:extLst>
              <a:ext uri="{FF2B5EF4-FFF2-40B4-BE49-F238E27FC236}">
                <a16:creationId xmlns:a16="http://schemas.microsoft.com/office/drawing/2014/main" id="{0F98AF9F-9716-8D4C-9721-54EDA7FD99C0}"/>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1062072" y="1611528"/>
            <a:ext cx="6429115" cy="4819650"/>
          </a:xfrm>
        </p:spPr>
      </p:pic>
    </p:spTree>
    <p:extLst>
      <p:ext uri="{BB962C8B-B14F-4D97-AF65-F5344CB8AC3E}">
        <p14:creationId xmlns:p14="http://schemas.microsoft.com/office/powerpoint/2010/main" val="37481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1" y="353900"/>
            <a:ext cx="7556313" cy="899547"/>
          </a:xfrm>
        </p:spPr>
        <p:txBody>
          <a:bodyPr/>
          <a:lstStyle/>
          <a:p>
            <a:r>
              <a:rPr lang="en-US" sz="2800" b="1" dirty="0">
                <a:solidFill>
                  <a:srgbClr val="0070C0"/>
                </a:solidFill>
              </a:rPr>
              <a:t>Provide low-stakes opportunities where it’s OK to fail. </a:t>
            </a:r>
          </a:p>
        </p:txBody>
      </p:sp>
      <p:sp>
        <p:nvSpPr>
          <p:cNvPr id="3" name="Content Placeholder 2"/>
          <p:cNvSpPr>
            <a:spLocks noGrp="1"/>
          </p:cNvSpPr>
          <p:nvPr>
            <p:ph idx="1"/>
          </p:nvPr>
        </p:nvSpPr>
        <p:spPr>
          <a:xfrm>
            <a:off x="498471" y="1331441"/>
            <a:ext cx="7556313" cy="5285116"/>
          </a:xfrm>
        </p:spPr>
        <p:txBody>
          <a:bodyPr>
            <a:normAutofit/>
          </a:bodyPr>
          <a:lstStyle/>
          <a:p>
            <a:pPr lvl="2"/>
            <a:r>
              <a:rPr lang="en-US" sz="2400" dirty="0">
                <a:solidFill>
                  <a:srgbClr val="5590CF"/>
                </a:solidFill>
              </a:rPr>
              <a:t>Teach</a:t>
            </a:r>
            <a:r>
              <a:rPr lang="en-US" sz="2400" b="1" dirty="0">
                <a:solidFill>
                  <a:srgbClr val="5590CF"/>
                </a:solidFill>
              </a:rPr>
              <a:t> </a:t>
            </a:r>
            <a:r>
              <a:rPr lang="en-US" sz="2400" dirty="0">
                <a:solidFill>
                  <a:srgbClr val="5590CF"/>
                </a:solidFill>
              </a:rPr>
              <a:t>consultants to have a </a:t>
            </a:r>
            <a:r>
              <a:rPr lang="en-US" sz="2400" b="1" dirty="0">
                <a:solidFill>
                  <a:srgbClr val="5590CF"/>
                </a:solidFill>
              </a:rPr>
              <a:t>growth mindset. </a:t>
            </a:r>
          </a:p>
          <a:p>
            <a:pPr lvl="2"/>
            <a:r>
              <a:rPr lang="en-US" sz="2400" dirty="0">
                <a:solidFill>
                  <a:srgbClr val="5590CF"/>
                </a:solidFill>
              </a:rPr>
              <a:t>Encourage them to fail often, and reflect on how they’ve learned from their mistakes. </a:t>
            </a:r>
            <a:endParaRPr lang="en-US" sz="2400" b="1" dirty="0">
              <a:solidFill>
                <a:srgbClr val="5590CF"/>
              </a:solidFill>
            </a:endParaRPr>
          </a:p>
          <a:p>
            <a:pPr lvl="2"/>
            <a:endParaRPr lang="en-US" sz="2400" b="1" dirty="0">
              <a:solidFill>
                <a:srgbClr val="0090FE"/>
              </a:solidFill>
            </a:endParaRPr>
          </a:p>
        </p:txBody>
      </p:sp>
      <p:pic>
        <p:nvPicPr>
          <p:cNvPr id="4" name="Picture 3">
            <a:extLst>
              <a:ext uri="{FF2B5EF4-FFF2-40B4-BE49-F238E27FC236}">
                <a16:creationId xmlns:a16="http://schemas.microsoft.com/office/drawing/2014/main" id="{6D9CD854-2EFD-2248-8261-356792F8B6A1}"/>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91870" y="2573676"/>
            <a:ext cx="6969513" cy="4202130"/>
          </a:xfrm>
          <a:prstGeom prst="rect">
            <a:avLst/>
          </a:prstGeom>
        </p:spPr>
      </p:pic>
    </p:spTree>
    <p:extLst>
      <p:ext uri="{BB962C8B-B14F-4D97-AF65-F5344CB8AC3E}">
        <p14:creationId xmlns:p14="http://schemas.microsoft.com/office/powerpoint/2010/main" val="4198484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A650B-F015-2041-856B-8866EA2F701F}"/>
              </a:ext>
            </a:extLst>
          </p:cNvPr>
          <p:cNvSpPr>
            <a:spLocks noGrp="1"/>
          </p:cNvSpPr>
          <p:nvPr>
            <p:ph type="title"/>
          </p:nvPr>
        </p:nvSpPr>
        <p:spPr/>
        <p:txBody>
          <a:bodyPr/>
          <a:lstStyle/>
          <a:p>
            <a:r>
              <a:rPr lang="en-US" sz="2800" b="1" dirty="0">
                <a:solidFill>
                  <a:srgbClr val="0070C0"/>
                </a:solidFill>
              </a:rPr>
              <a:t>Provide low-stakes opportunities where it’s OK to fail. </a:t>
            </a:r>
            <a:endParaRPr lang="en-US" sz="2800" dirty="0"/>
          </a:p>
        </p:txBody>
      </p:sp>
      <p:pic>
        <p:nvPicPr>
          <p:cNvPr id="42" name="Content Placeholder 41">
            <a:extLst>
              <a:ext uri="{FF2B5EF4-FFF2-40B4-BE49-F238E27FC236}">
                <a16:creationId xmlns:a16="http://schemas.microsoft.com/office/drawing/2014/main" id="{5DCF9054-695F-5E4A-AE14-D8D4A38EAF1C}"/>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1561078" y="1425753"/>
            <a:ext cx="6411516" cy="5129213"/>
          </a:xfrm>
        </p:spPr>
      </p:pic>
    </p:spTree>
    <p:extLst>
      <p:ext uri="{BB962C8B-B14F-4D97-AF65-F5344CB8AC3E}">
        <p14:creationId xmlns:p14="http://schemas.microsoft.com/office/powerpoint/2010/main" val="4035929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0070C0"/>
                </a:solidFill>
              </a:rPr>
              <a:t>Ask questions that are open ended and do not advocate solutions. </a:t>
            </a:r>
            <a:br>
              <a:rPr lang="en-US" sz="2800" b="1" dirty="0">
                <a:solidFill>
                  <a:srgbClr val="0090FE"/>
                </a:solidFill>
              </a:rPr>
            </a:br>
            <a:endParaRPr lang="en-US" sz="2800" dirty="0"/>
          </a:p>
        </p:txBody>
      </p:sp>
      <p:sp>
        <p:nvSpPr>
          <p:cNvPr id="3" name="Content Placeholder 2"/>
          <p:cNvSpPr>
            <a:spLocks noGrp="1"/>
          </p:cNvSpPr>
          <p:nvPr>
            <p:ph idx="1"/>
          </p:nvPr>
        </p:nvSpPr>
        <p:spPr>
          <a:xfrm>
            <a:off x="498473" y="1600200"/>
            <a:ext cx="7556313" cy="4144963"/>
          </a:xfrm>
        </p:spPr>
        <p:txBody>
          <a:bodyPr>
            <a:normAutofit/>
          </a:bodyPr>
          <a:lstStyle/>
          <a:p>
            <a:pPr marL="0" indent="0">
              <a:buNone/>
            </a:pPr>
            <a:r>
              <a:rPr lang="en-US" sz="2400" dirty="0">
                <a:solidFill>
                  <a:srgbClr val="5D007E"/>
                </a:solidFill>
              </a:rPr>
              <a:t>■</a:t>
            </a:r>
            <a:r>
              <a:rPr lang="en-US" sz="2400" dirty="0">
                <a:solidFill>
                  <a:srgbClr val="5590CF"/>
                </a:solidFill>
              </a:rPr>
              <a:t> Include reflection exercises, which ask consultants to report on their experience working with students, or giving presentations. </a:t>
            </a:r>
          </a:p>
          <a:p>
            <a:pPr marL="0" indent="0">
              <a:buNone/>
            </a:pPr>
            <a:r>
              <a:rPr lang="en-US" sz="2400" dirty="0">
                <a:solidFill>
                  <a:srgbClr val="5D007E"/>
                </a:solidFill>
              </a:rPr>
              <a:t>■ </a:t>
            </a:r>
            <a:r>
              <a:rPr lang="en-US" sz="2400" dirty="0">
                <a:solidFill>
                  <a:srgbClr val="5590CF"/>
                </a:solidFill>
              </a:rPr>
              <a:t>Give consultants a chance to aid in the design, or help create and define aspects of certain activities/assignments.  </a:t>
            </a:r>
          </a:p>
          <a:p>
            <a:pPr marL="0" indent="0">
              <a:buNone/>
            </a:pPr>
            <a:r>
              <a:rPr lang="en-US" sz="2400" dirty="0">
                <a:solidFill>
                  <a:srgbClr val="5D007E"/>
                </a:solidFill>
              </a:rPr>
              <a:t>■ </a:t>
            </a:r>
            <a:r>
              <a:rPr lang="en-US" sz="2400" dirty="0">
                <a:solidFill>
                  <a:srgbClr val="5590CF"/>
                </a:solidFill>
              </a:rPr>
              <a:t>Create a place for consultants to express their concerns openly without the fear of being punished or judged.  </a:t>
            </a:r>
          </a:p>
          <a:p>
            <a:pPr marL="0" indent="0">
              <a:buNone/>
            </a:pPr>
            <a:endParaRPr lang="en-US" sz="3200" b="1" dirty="0">
              <a:solidFill>
                <a:srgbClr val="0090FE"/>
              </a:solidFill>
            </a:endParaRPr>
          </a:p>
        </p:txBody>
      </p:sp>
    </p:spTree>
    <p:extLst>
      <p:ext uri="{BB962C8B-B14F-4D97-AF65-F5344CB8AC3E}">
        <p14:creationId xmlns:p14="http://schemas.microsoft.com/office/powerpoint/2010/main" val="374824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AA762-4F00-C342-B624-B4ACAC91422A}"/>
              </a:ext>
            </a:extLst>
          </p:cNvPr>
          <p:cNvSpPr>
            <a:spLocks noGrp="1"/>
          </p:cNvSpPr>
          <p:nvPr>
            <p:ph type="title"/>
          </p:nvPr>
        </p:nvSpPr>
        <p:spPr>
          <a:xfrm>
            <a:off x="498474" y="484094"/>
            <a:ext cx="7556313" cy="676886"/>
          </a:xfrm>
        </p:spPr>
        <p:txBody>
          <a:bodyPr/>
          <a:lstStyle/>
          <a:p>
            <a:r>
              <a:rPr lang="en-US" sz="2800" b="1" dirty="0">
                <a:solidFill>
                  <a:srgbClr val="0070C0"/>
                </a:solidFill>
              </a:rPr>
              <a:t>Encourage peer-based learning.</a:t>
            </a:r>
            <a:endParaRPr lang="en-US" sz="2800" dirty="0"/>
          </a:p>
        </p:txBody>
      </p:sp>
      <p:sp>
        <p:nvSpPr>
          <p:cNvPr id="3" name="Content Placeholder 2">
            <a:extLst>
              <a:ext uri="{FF2B5EF4-FFF2-40B4-BE49-F238E27FC236}">
                <a16:creationId xmlns:a16="http://schemas.microsoft.com/office/drawing/2014/main" id="{2A4304F1-7DAA-2B4A-93DD-5FEDF80E34B1}"/>
              </a:ext>
            </a:extLst>
          </p:cNvPr>
          <p:cNvSpPr>
            <a:spLocks noGrp="1"/>
          </p:cNvSpPr>
          <p:nvPr>
            <p:ph idx="1"/>
          </p:nvPr>
        </p:nvSpPr>
        <p:spPr>
          <a:xfrm>
            <a:off x="498473" y="1035978"/>
            <a:ext cx="7556313" cy="5508660"/>
          </a:xfrm>
        </p:spPr>
        <p:txBody>
          <a:bodyPr/>
          <a:lstStyle/>
          <a:p>
            <a:r>
              <a:rPr lang="en-US" dirty="0">
                <a:solidFill>
                  <a:srgbClr val="5590CF"/>
                </a:solidFill>
              </a:rPr>
              <a:t>Have consultants engage in activities that build trust and facilitate learning, such as discussing personal identity factors and the role they play in student success. </a:t>
            </a:r>
          </a:p>
          <a:p>
            <a:endParaRPr lang="en-US" dirty="0">
              <a:solidFill>
                <a:srgbClr val="5590CF"/>
              </a:solidFill>
            </a:endParaRPr>
          </a:p>
          <a:p>
            <a:endParaRPr lang="en-US" dirty="0"/>
          </a:p>
        </p:txBody>
      </p:sp>
      <p:pic>
        <p:nvPicPr>
          <p:cNvPr id="5" name="Picture 4">
            <a:extLst>
              <a:ext uri="{FF2B5EF4-FFF2-40B4-BE49-F238E27FC236}">
                <a16:creationId xmlns:a16="http://schemas.microsoft.com/office/drawing/2014/main" id="{9D9888DA-04A1-5F4D-B8D0-968633EEA55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465798" y="2010537"/>
            <a:ext cx="5316448" cy="4667665"/>
          </a:xfrm>
          <a:prstGeom prst="rect">
            <a:avLst/>
          </a:prstGeom>
        </p:spPr>
      </p:pic>
    </p:spTree>
    <p:extLst>
      <p:ext uri="{BB962C8B-B14F-4D97-AF65-F5344CB8AC3E}">
        <p14:creationId xmlns:p14="http://schemas.microsoft.com/office/powerpoint/2010/main" val="3540617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84094"/>
            <a:ext cx="7556313" cy="646063"/>
          </a:xfrm>
        </p:spPr>
        <p:txBody>
          <a:bodyPr/>
          <a:lstStyle/>
          <a:p>
            <a:r>
              <a:rPr lang="en-US" sz="2800" b="1" dirty="0">
                <a:solidFill>
                  <a:srgbClr val="0070C0"/>
                </a:solidFill>
              </a:rPr>
              <a:t>Create an inclusive environment.</a:t>
            </a:r>
          </a:p>
        </p:txBody>
      </p:sp>
      <p:sp>
        <p:nvSpPr>
          <p:cNvPr id="3" name="Content Placeholder 2"/>
          <p:cNvSpPr>
            <a:spLocks noGrp="1"/>
          </p:cNvSpPr>
          <p:nvPr>
            <p:ph idx="1"/>
          </p:nvPr>
        </p:nvSpPr>
        <p:spPr>
          <a:xfrm>
            <a:off x="498474" y="1213479"/>
            <a:ext cx="7556313" cy="3522908"/>
          </a:xfrm>
        </p:spPr>
        <p:txBody>
          <a:bodyPr>
            <a:normAutofit/>
          </a:bodyPr>
          <a:lstStyle/>
          <a:p>
            <a:r>
              <a:rPr lang="en-US" dirty="0">
                <a:solidFill>
                  <a:srgbClr val="5590CF"/>
                </a:solidFill>
              </a:rPr>
              <a:t>Include a diversity statement as well as a mission statement. </a:t>
            </a:r>
          </a:p>
          <a:p>
            <a:r>
              <a:rPr lang="en-US" dirty="0">
                <a:solidFill>
                  <a:srgbClr val="5590CF"/>
                </a:solidFill>
              </a:rPr>
              <a:t>Provide comprehensive and ongoing consultant training (to include education about diversity and inclusion, as well as other pertinent social justice issues within the context of writing center pedagogy), </a:t>
            </a:r>
          </a:p>
          <a:p>
            <a:r>
              <a:rPr lang="en-US" dirty="0">
                <a:solidFill>
                  <a:srgbClr val="5590CF"/>
                </a:solidFill>
              </a:rPr>
              <a:t>Implement gender-neutral pronouns.</a:t>
            </a:r>
          </a:p>
          <a:p>
            <a:r>
              <a:rPr lang="en-US" dirty="0">
                <a:solidFill>
                  <a:srgbClr val="5590CF"/>
                </a:solidFill>
              </a:rPr>
              <a:t>Actively recruit minority consultants. </a:t>
            </a:r>
            <a:endParaRPr lang="en-US" dirty="0">
              <a:solidFill>
                <a:srgbClr val="00B0F0"/>
              </a:solidFill>
            </a:endParaRPr>
          </a:p>
          <a:p>
            <a:endParaRPr lang="en-US" dirty="0">
              <a:solidFill>
                <a:srgbClr val="00B0F0"/>
              </a:solidFill>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318553" y="4310124"/>
            <a:ext cx="5259443" cy="2311295"/>
          </a:xfrm>
          <a:prstGeom prst="rect">
            <a:avLst/>
          </a:prstGeom>
        </p:spPr>
      </p:pic>
    </p:spTree>
    <p:extLst>
      <p:ext uri="{BB962C8B-B14F-4D97-AF65-F5344CB8AC3E}">
        <p14:creationId xmlns:p14="http://schemas.microsoft.com/office/powerpoint/2010/main" val="2701729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5EF37-3CD2-694F-BCBE-33DF16473336}"/>
              </a:ext>
            </a:extLst>
          </p:cNvPr>
          <p:cNvSpPr>
            <a:spLocks noGrp="1"/>
          </p:cNvSpPr>
          <p:nvPr>
            <p:ph type="title"/>
          </p:nvPr>
        </p:nvSpPr>
        <p:spPr>
          <a:xfrm>
            <a:off x="498474" y="484094"/>
            <a:ext cx="7556313" cy="1293335"/>
          </a:xfrm>
        </p:spPr>
        <p:txBody>
          <a:bodyPr/>
          <a:lstStyle/>
          <a:p>
            <a:r>
              <a:rPr lang="en-US" sz="2800" b="1" dirty="0">
                <a:solidFill>
                  <a:srgbClr val="0070C0"/>
                </a:solidFill>
              </a:rPr>
              <a:t>Create an inclusive environment.</a:t>
            </a:r>
            <a:br>
              <a:rPr lang="en-US" sz="2800" b="1" dirty="0">
                <a:solidFill>
                  <a:srgbClr val="0070C0"/>
                </a:solidFill>
              </a:rPr>
            </a:br>
            <a:r>
              <a:rPr lang="en-US" sz="2800" dirty="0">
                <a:solidFill>
                  <a:srgbClr val="5D007E"/>
                </a:solidFill>
              </a:rPr>
              <a:t>■ </a:t>
            </a:r>
            <a:r>
              <a:rPr lang="en-US" sz="2400" dirty="0">
                <a:solidFill>
                  <a:srgbClr val="5590CF"/>
                </a:solidFill>
              </a:rPr>
              <a:t>Include a diversity statement as well as a mission statement. </a:t>
            </a:r>
            <a:br>
              <a:rPr lang="en-US" sz="2800" dirty="0">
                <a:solidFill>
                  <a:srgbClr val="5590CF"/>
                </a:solidFill>
              </a:rPr>
            </a:br>
            <a:endParaRPr lang="en-US" sz="2800" dirty="0"/>
          </a:p>
        </p:txBody>
      </p:sp>
      <p:sp>
        <p:nvSpPr>
          <p:cNvPr id="3" name="Content Placeholder 2">
            <a:extLst>
              <a:ext uri="{FF2B5EF4-FFF2-40B4-BE49-F238E27FC236}">
                <a16:creationId xmlns:a16="http://schemas.microsoft.com/office/drawing/2014/main" id="{F8D3A26E-F0A9-9940-8BF0-ED467E050B0B}"/>
              </a:ext>
            </a:extLst>
          </p:cNvPr>
          <p:cNvSpPr>
            <a:spLocks noGrp="1"/>
          </p:cNvSpPr>
          <p:nvPr>
            <p:ph idx="1"/>
          </p:nvPr>
        </p:nvSpPr>
        <p:spPr/>
        <p:txBody>
          <a:bodyPr/>
          <a:lstStyle/>
          <a:p>
            <a:r>
              <a:rPr lang="en-US" dirty="0"/>
              <a:t>As a part of the global community, the KU Writing Center fosters diversity in all of its dimensions and supports writers in reaching their personal and professional goals. All writers, with their unique life experiences, worldviews, languages and voices, are respected and welcomed. We provide an environment that is conducive to diverse learning styles and forms of expression, and we respect writers' use of their home languages and world Englishes. We also work with others to pursue justice and remedy current and historical inequities in higher education. Our Center embraces the humanity of all people, celebrating the contributions each individual makes to the Writing Center, KU, and the wider community.</a:t>
            </a:r>
          </a:p>
          <a:p>
            <a:endParaRPr lang="en-US" dirty="0"/>
          </a:p>
        </p:txBody>
      </p:sp>
    </p:spTree>
    <p:extLst>
      <p:ext uri="{BB962C8B-B14F-4D97-AF65-F5344CB8AC3E}">
        <p14:creationId xmlns:p14="http://schemas.microsoft.com/office/powerpoint/2010/main" val="3801526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B34CF-3511-6D4A-8CCE-35E97ACEB841}"/>
              </a:ext>
            </a:extLst>
          </p:cNvPr>
          <p:cNvSpPr>
            <a:spLocks noGrp="1"/>
          </p:cNvSpPr>
          <p:nvPr>
            <p:ph type="title"/>
          </p:nvPr>
        </p:nvSpPr>
        <p:spPr>
          <a:xfrm>
            <a:off x="498472" y="350530"/>
            <a:ext cx="7556313" cy="1848141"/>
          </a:xfrm>
        </p:spPr>
        <p:txBody>
          <a:bodyPr/>
          <a:lstStyle/>
          <a:p>
            <a:r>
              <a:rPr lang="en-US" sz="2800" b="1" dirty="0">
                <a:solidFill>
                  <a:srgbClr val="0070C0"/>
                </a:solidFill>
              </a:rPr>
              <a:t>Create an inclusive environment.</a:t>
            </a:r>
            <a:br>
              <a:rPr lang="en-US" sz="2800" b="1" dirty="0">
                <a:solidFill>
                  <a:srgbClr val="0070C0"/>
                </a:solidFill>
              </a:rPr>
            </a:br>
            <a:r>
              <a:rPr lang="en-US" sz="2800" dirty="0">
                <a:solidFill>
                  <a:srgbClr val="5D007E"/>
                </a:solidFill>
              </a:rPr>
              <a:t>■</a:t>
            </a:r>
            <a:r>
              <a:rPr lang="en-US" sz="2800" dirty="0">
                <a:solidFill>
                  <a:srgbClr val="5590CF"/>
                </a:solidFill>
              </a:rPr>
              <a:t> </a:t>
            </a:r>
            <a:r>
              <a:rPr lang="en-US" sz="2800" dirty="0">
                <a:solidFill>
                  <a:srgbClr val="0070C0"/>
                </a:solidFill>
              </a:rPr>
              <a:t>Provide comprehensive training</a:t>
            </a:r>
            <a:br>
              <a:rPr lang="en-US" sz="2800" b="1" dirty="0">
                <a:solidFill>
                  <a:srgbClr val="0070C0"/>
                </a:solidFill>
              </a:rPr>
            </a:br>
            <a:r>
              <a:rPr lang="en-US" sz="2800" b="1" dirty="0">
                <a:solidFill>
                  <a:srgbClr val="0070C0"/>
                </a:solidFill>
              </a:rPr>
              <a:t>	</a:t>
            </a:r>
            <a:r>
              <a:rPr lang="en-US" sz="2800" dirty="0"/>
              <a:t>Intersecting Axes of Privilege, 	Domination, and Oppression </a:t>
            </a:r>
          </a:p>
        </p:txBody>
      </p:sp>
      <p:pic>
        <p:nvPicPr>
          <p:cNvPr id="4" name="Content Placeholder 3" descr="Intersecting-Axes.jpg">
            <a:extLst>
              <a:ext uri="{FF2B5EF4-FFF2-40B4-BE49-F238E27FC236}">
                <a16:creationId xmlns:a16="http://schemas.microsoft.com/office/drawing/2014/main" id="{E90A1C86-F6E3-0B43-BDF1-A54A7A34EF11}"/>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rcRect t="11582" b="11582"/>
          <a:stretch>
            <a:fillRect/>
          </a:stretch>
        </p:blipFill>
        <p:spPr>
          <a:xfrm>
            <a:off x="846066" y="2126752"/>
            <a:ext cx="6861123" cy="4458983"/>
          </a:xfrm>
        </p:spPr>
      </p:pic>
    </p:spTree>
    <p:extLst>
      <p:ext uri="{BB962C8B-B14F-4D97-AF65-F5344CB8AC3E}">
        <p14:creationId xmlns:p14="http://schemas.microsoft.com/office/powerpoint/2010/main" val="3906872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02971-9536-7F44-84AD-C58C7E8C58B9}"/>
              </a:ext>
            </a:extLst>
          </p:cNvPr>
          <p:cNvSpPr>
            <a:spLocks noGrp="1"/>
          </p:cNvSpPr>
          <p:nvPr>
            <p:ph type="title"/>
          </p:nvPr>
        </p:nvSpPr>
        <p:spPr>
          <a:xfrm>
            <a:off x="498473" y="340255"/>
            <a:ext cx="7556313" cy="1077579"/>
          </a:xfrm>
        </p:spPr>
        <p:txBody>
          <a:bodyPr/>
          <a:lstStyle/>
          <a:p>
            <a:r>
              <a:rPr lang="en-US" sz="2800" b="1" dirty="0">
                <a:solidFill>
                  <a:srgbClr val="0070C0"/>
                </a:solidFill>
              </a:rPr>
              <a:t>Create an inclusive environment.</a:t>
            </a:r>
            <a:br>
              <a:rPr lang="en-US" sz="4000" b="1" dirty="0">
                <a:solidFill>
                  <a:srgbClr val="0070C0"/>
                </a:solidFill>
              </a:rPr>
            </a:br>
            <a:r>
              <a:rPr lang="en-US" sz="4000" dirty="0">
                <a:solidFill>
                  <a:srgbClr val="5D007E"/>
                </a:solidFill>
              </a:rPr>
              <a:t>■ </a:t>
            </a:r>
            <a:r>
              <a:rPr lang="en-US" sz="2400" dirty="0">
                <a:solidFill>
                  <a:srgbClr val="5590CF"/>
                </a:solidFill>
              </a:rPr>
              <a:t>Implement gender-neutral pronouns.</a:t>
            </a:r>
            <a:br>
              <a:rPr lang="en-US" sz="2400" dirty="0">
                <a:solidFill>
                  <a:srgbClr val="5590CF"/>
                </a:solidFill>
              </a:rPr>
            </a:br>
            <a:endParaRPr lang="en-US" sz="2400" dirty="0"/>
          </a:p>
        </p:txBody>
      </p:sp>
      <p:sp>
        <p:nvSpPr>
          <p:cNvPr id="3" name="Content Placeholder 2">
            <a:extLst>
              <a:ext uri="{FF2B5EF4-FFF2-40B4-BE49-F238E27FC236}">
                <a16:creationId xmlns:a16="http://schemas.microsoft.com/office/drawing/2014/main" id="{934CD52C-FF1D-F84C-A7B4-44145326B292}"/>
              </a:ext>
            </a:extLst>
          </p:cNvPr>
          <p:cNvSpPr>
            <a:spLocks noGrp="1"/>
          </p:cNvSpPr>
          <p:nvPr>
            <p:ph idx="1"/>
          </p:nvPr>
        </p:nvSpPr>
        <p:spPr>
          <a:xfrm>
            <a:off x="498473" y="1417833"/>
            <a:ext cx="7556313" cy="5311739"/>
          </a:xfrm>
        </p:spPr>
        <p:txBody>
          <a:bodyPr>
            <a:normAutofit/>
          </a:bodyPr>
          <a:lstStyle/>
          <a:p>
            <a:pPr lvl="0"/>
            <a:r>
              <a:rPr lang="en-US" dirty="0">
                <a:solidFill>
                  <a:srgbClr val="5590CF"/>
                </a:solidFill>
              </a:rPr>
              <a:t>Understand that one’s writerly and sexual identities are intertwined </a:t>
            </a:r>
          </a:p>
          <a:p>
            <a:pPr lvl="0"/>
            <a:r>
              <a:rPr lang="en-US" dirty="0">
                <a:solidFill>
                  <a:srgbClr val="5590CF"/>
                </a:solidFill>
              </a:rPr>
              <a:t>Combat heterosexism and homophobia</a:t>
            </a:r>
          </a:p>
          <a:p>
            <a:pPr lvl="0"/>
            <a:r>
              <a:rPr lang="en-US" dirty="0">
                <a:solidFill>
                  <a:srgbClr val="5590CF"/>
                </a:solidFill>
              </a:rPr>
              <a:t>Avoid issues of misidentification </a:t>
            </a:r>
          </a:p>
          <a:p>
            <a:pPr lvl="1"/>
            <a:r>
              <a:rPr lang="en-US" dirty="0"/>
              <a:t>To maintain a sense of safety, LGBTQ+ individuals must constantly negotiate how they choose to perform their gender identity within differing social and cultural contexts. While lesbians or gay men may be able to “pass” within a predominately heterosexual environment or institutional setting, other who subvert gender norms, such as many transgender individuals, may not have the option.</a:t>
            </a:r>
          </a:p>
          <a:p>
            <a:pPr lvl="1"/>
            <a:r>
              <a:rPr lang="en-US" dirty="0"/>
              <a:t>Giving pronoun options and displaying them for consulates might seem like a small gesture; however, avoiding issues of misidentification and is important for non-binary individuals, and it helps create a safer, more welcoming environment for our LGBTQ+ students. </a:t>
            </a:r>
          </a:p>
          <a:p>
            <a:pPr lvl="1"/>
            <a:endParaRPr lang="en-US" dirty="0"/>
          </a:p>
          <a:p>
            <a:pPr lvl="1"/>
            <a:endParaRPr lang="en-US" dirty="0"/>
          </a:p>
          <a:p>
            <a:endParaRPr lang="en-US" dirty="0"/>
          </a:p>
        </p:txBody>
      </p:sp>
    </p:spTree>
    <p:extLst>
      <p:ext uri="{BB962C8B-B14F-4D97-AF65-F5344CB8AC3E}">
        <p14:creationId xmlns:p14="http://schemas.microsoft.com/office/powerpoint/2010/main" val="2826180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4767A-060D-284C-8D21-B3833A9F7A49}"/>
              </a:ext>
            </a:extLst>
          </p:cNvPr>
          <p:cNvSpPr>
            <a:spLocks noGrp="1"/>
          </p:cNvSpPr>
          <p:nvPr>
            <p:ph type="title"/>
          </p:nvPr>
        </p:nvSpPr>
        <p:spPr>
          <a:xfrm>
            <a:off x="498474" y="484093"/>
            <a:ext cx="7556313" cy="1170046"/>
          </a:xfrm>
        </p:spPr>
        <p:txBody>
          <a:bodyPr/>
          <a:lstStyle/>
          <a:p>
            <a:r>
              <a:rPr lang="en-US" sz="2800" b="1" dirty="0">
                <a:solidFill>
                  <a:srgbClr val="0070C0"/>
                </a:solidFill>
              </a:rPr>
              <a:t>Create an inclusive environment</a:t>
            </a:r>
            <a:r>
              <a:rPr lang="en-US" sz="4000" b="1" dirty="0">
                <a:solidFill>
                  <a:srgbClr val="0070C0"/>
                </a:solidFill>
              </a:rPr>
              <a:t>.</a:t>
            </a:r>
            <a:br>
              <a:rPr lang="en-US" sz="4000" b="1" dirty="0">
                <a:solidFill>
                  <a:srgbClr val="0070C0"/>
                </a:solidFill>
              </a:rPr>
            </a:br>
            <a:r>
              <a:rPr lang="en-US" sz="2400" dirty="0">
                <a:solidFill>
                  <a:srgbClr val="5D007E"/>
                </a:solidFill>
              </a:rPr>
              <a:t>■ </a:t>
            </a:r>
            <a:r>
              <a:rPr lang="en-US" sz="2400" dirty="0">
                <a:solidFill>
                  <a:srgbClr val="5590CF"/>
                </a:solidFill>
              </a:rPr>
              <a:t>Actively recruit minority consultants. </a:t>
            </a:r>
            <a:br>
              <a:rPr lang="en-US" sz="4000" dirty="0">
                <a:solidFill>
                  <a:srgbClr val="00B0F0"/>
                </a:solidFill>
              </a:rPr>
            </a:br>
            <a:br>
              <a:rPr lang="en-US" sz="4000" b="1" dirty="0">
                <a:solidFill>
                  <a:srgbClr val="0070C0"/>
                </a:solidFill>
              </a:rPr>
            </a:br>
            <a:br>
              <a:rPr lang="en-US" sz="5400" b="1" dirty="0">
                <a:solidFill>
                  <a:srgbClr val="0070C0"/>
                </a:solidFill>
              </a:rPr>
            </a:br>
            <a:br>
              <a:rPr lang="en-US" dirty="0">
                <a:solidFill>
                  <a:srgbClr val="00B0F0"/>
                </a:solidFill>
              </a:rPr>
            </a:br>
            <a:endParaRPr lang="en-US" dirty="0"/>
          </a:p>
        </p:txBody>
      </p:sp>
      <p:sp>
        <p:nvSpPr>
          <p:cNvPr id="3" name="Content Placeholder 2">
            <a:extLst>
              <a:ext uri="{FF2B5EF4-FFF2-40B4-BE49-F238E27FC236}">
                <a16:creationId xmlns:a16="http://schemas.microsoft.com/office/drawing/2014/main" id="{D9C23752-3822-4044-B1BE-96096483D401}"/>
              </a:ext>
            </a:extLst>
          </p:cNvPr>
          <p:cNvSpPr>
            <a:spLocks noGrp="1"/>
          </p:cNvSpPr>
          <p:nvPr>
            <p:ph idx="1"/>
          </p:nvPr>
        </p:nvSpPr>
        <p:spPr>
          <a:xfrm>
            <a:off x="344362" y="1827087"/>
            <a:ext cx="7556313" cy="4144963"/>
          </a:xfrm>
        </p:spPr>
        <p:txBody>
          <a:bodyPr/>
          <a:lstStyle/>
          <a:p>
            <a:r>
              <a:rPr lang="en-US" dirty="0"/>
              <a:t>Minority students need to feel included. They need to know that the writing center is a space where they are welcomed. Part of the way we can do this is through actively recruiting a diverse group of consultants. This means having tutors that are diverse in terms of race, class, disability, gender, sexuality, and language.</a:t>
            </a:r>
          </a:p>
          <a:p>
            <a:r>
              <a:rPr lang="en-US" dirty="0"/>
              <a:t>One way to do this is to become better connected with campus resources, such as the Women and Gender Studies Department, The Center for Sexuality and Diversity, and other groups who support minority groups on campus. </a:t>
            </a:r>
          </a:p>
          <a:p>
            <a:endParaRPr lang="en-US" dirty="0"/>
          </a:p>
        </p:txBody>
      </p:sp>
    </p:spTree>
    <p:extLst>
      <p:ext uri="{BB962C8B-B14F-4D97-AF65-F5344CB8AC3E}">
        <p14:creationId xmlns:p14="http://schemas.microsoft.com/office/powerpoint/2010/main" val="8341264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9C3DE-F3DA-5E42-8E1C-D6EDA7FE3F24}"/>
              </a:ext>
            </a:extLst>
          </p:cNvPr>
          <p:cNvSpPr>
            <a:spLocks noGrp="1"/>
          </p:cNvSpPr>
          <p:nvPr>
            <p:ph type="title"/>
          </p:nvPr>
        </p:nvSpPr>
        <p:spPr>
          <a:xfrm>
            <a:off x="272443" y="730673"/>
            <a:ext cx="7556313" cy="2526235"/>
          </a:xfrm>
        </p:spPr>
        <p:txBody>
          <a:bodyPr/>
          <a:lstStyle/>
          <a:p>
            <a:r>
              <a:rPr lang="en-US" sz="1600" dirty="0">
                <a:solidFill>
                  <a:srgbClr val="5D007E"/>
                </a:solidFill>
              </a:rPr>
              <a:t>■  </a:t>
            </a:r>
            <a:r>
              <a:rPr lang="en-US" sz="1600" dirty="0"/>
              <a:t>Consultants should be free to take creative and thoughtful risks. In fact, they should be encouraged to do so—to explore new ideas without the fear of failure. </a:t>
            </a:r>
            <a:br>
              <a:rPr lang="en-US" sz="1600" dirty="0"/>
            </a:br>
            <a:br>
              <a:rPr lang="en-US" sz="1600" dirty="0"/>
            </a:br>
            <a:r>
              <a:rPr lang="en-US" sz="1600" dirty="0"/>
              <a:t>■ Consider for a moment the potential impact this sort of positive risk-taking energy might have, not just on their lives, but the lives of others as well. </a:t>
            </a:r>
            <a:br>
              <a:rPr lang="en-US" sz="1600" dirty="0"/>
            </a:br>
            <a:br>
              <a:rPr lang="en-US" sz="1600" dirty="0"/>
            </a:br>
            <a:r>
              <a:rPr lang="en-US" sz="1600" dirty="0">
                <a:solidFill>
                  <a:srgbClr val="5D007E"/>
                </a:solidFill>
              </a:rPr>
              <a:t>■ </a:t>
            </a:r>
            <a:r>
              <a:rPr lang="en-US" sz="1600" dirty="0"/>
              <a:t>As they realize their own potential through risk, so too they will better understand how valuable risk can be in understanding, and making a difference in the world.</a:t>
            </a:r>
            <a:br>
              <a:rPr lang="en-US" sz="1600" dirty="0"/>
            </a:br>
            <a:br>
              <a:rPr lang="en-US" sz="1600" dirty="0"/>
            </a:br>
            <a:br>
              <a:rPr lang="en-US" sz="1600" dirty="0"/>
            </a:br>
            <a:br>
              <a:rPr lang="en-US" sz="1600" dirty="0"/>
            </a:br>
            <a:br>
              <a:rPr lang="en-US" dirty="0"/>
            </a:br>
            <a:endParaRPr lang="en-US" dirty="0"/>
          </a:p>
        </p:txBody>
      </p:sp>
      <p:pic>
        <p:nvPicPr>
          <p:cNvPr id="9" name="Content Placeholder 8">
            <a:extLst>
              <a:ext uri="{FF2B5EF4-FFF2-40B4-BE49-F238E27FC236}">
                <a16:creationId xmlns:a16="http://schemas.microsoft.com/office/drawing/2014/main" id="{7A90ADCC-EB80-134A-8168-B72B7DB6133B}"/>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3061699" y="3256908"/>
            <a:ext cx="4643919" cy="3020603"/>
          </a:xfrm>
        </p:spPr>
      </p:pic>
    </p:spTree>
    <p:extLst>
      <p:ext uri="{BB962C8B-B14F-4D97-AF65-F5344CB8AC3E}">
        <p14:creationId xmlns:p14="http://schemas.microsoft.com/office/powerpoint/2010/main" val="654682655"/>
      </p:ext>
    </p:extLst>
  </p:cSld>
  <p:clrMapOvr>
    <a:masterClrMapping/>
  </p:clrMapOvr>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831</TotalTime>
  <Words>911</Words>
  <Application>Microsoft Office PowerPoint</Application>
  <PresentationFormat>On-screen Show (4:3)</PresentationFormat>
  <Paragraphs>62</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Rockwell</vt:lpstr>
      <vt:lpstr>Wingdings</vt:lpstr>
      <vt:lpstr>Advantage</vt:lpstr>
      <vt:lpstr>Intellectual Risk Taking   </vt:lpstr>
      <vt:lpstr>Take Intellectual Risks</vt:lpstr>
      <vt:lpstr>Encourage Intellectual Risk Taking</vt:lpstr>
      <vt:lpstr>Foster an environment that supports independent thinking. </vt:lpstr>
      <vt:lpstr>Foster an environment that supports independent thinking. </vt:lpstr>
      <vt:lpstr>Provide low-stakes opportunities where it’s OK to fail. </vt:lpstr>
      <vt:lpstr>Provide low-stakes opportunities where it’s OK to fail. </vt:lpstr>
      <vt:lpstr>Ask questions that are open ended and do not advocate solutions.  </vt:lpstr>
      <vt:lpstr>Encourage peer-based learning.</vt:lpstr>
      <vt:lpstr>Create an inclusive environment.</vt:lpstr>
      <vt:lpstr>Create an inclusive environment. ■ Include a diversity statement as well as a mission statement.  </vt:lpstr>
      <vt:lpstr>Create an inclusive environment. ■ Provide comprehensive training  Intersecting Axes of Privilege,  Domination, and Oppression </vt:lpstr>
      <vt:lpstr>Create an inclusive environment. ■ Implement gender-neutral pronouns. </vt:lpstr>
      <vt:lpstr>Create an inclusive environment. ■ Actively recruit minority consultants.     </vt:lpstr>
      <vt:lpstr>■  Consultants should be free to take creative and thoughtful risks. In fact, they should be encouraged to do so—to explore new ideas without the fear of failure.   ■ Consider for a moment the potential impact this sort of positive risk-taking energy might have, not just on their lives, but the lives of others as well.   ■ As they realize their own potential through risk, so too they will better understand how valuable risk can be in understanding, and making a difference in the world.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Charlotte</dc:creator>
  <cp:lastModifiedBy>Charlotte Annie</cp:lastModifiedBy>
  <cp:revision>192</cp:revision>
  <dcterms:created xsi:type="dcterms:W3CDTF">2018-01-22T16:42:38Z</dcterms:created>
  <dcterms:modified xsi:type="dcterms:W3CDTF">2025-01-27T22:22:50Z</dcterms:modified>
</cp:coreProperties>
</file>